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handoutMasterIdLst>
    <p:handoutMasterId r:id="rId15"/>
  </p:handoutMasterIdLst>
  <p:sldIdLst>
    <p:sldId id="260" r:id="rId2"/>
    <p:sldId id="271" r:id="rId3"/>
    <p:sldId id="280" r:id="rId4"/>
    <p:sldId id="272" r:id="rId5"/>
    <p:sldId id="273" r:id="rId6"/>
    <p:sldId id="279" r:id="rId7"/>
    <p:sldId id="276" r:id="rId8"/>
    <p:sldId id="275" r:id="rId9"/>
    <p:sldId id="277" r:id="rId10"/>
    <p:sldId id="281" r:id="rId11"/>
    <p:sldId id="278" r:id="rId12"/>
    <p:sldId id="282" r:id="rId13"/>
    <p:sldId id="274" r:id="rId14"/>
  </p:sldIdLst>
  <p:sldSz cx="9144000" cy="6858000" type="screen4x3"/>
  <p:notesSz cx="6858000" cy="9715500"/>
  <p:defaultTextStyle>
    <a:defPPr>
      <a:defRPr lang="en-US"/>
    </a:defPPr>
    <a:lvl1pPr algn="l" rtl="0" eaLnBrk="0" fontAlgn="base" hangingPunct="0">
      <a:spcBef>
        <a:spcPct val="0"/>
      </a:spcBef>
      <a:spcAft>
        <a:spcPct val="0"/>
      </a:spcAft>
      <a:defRPr sz="3200" kern="1200">
        <a:solidFill>
          <a:schemeClr val="tx1"/>
        </a:solidFill>
        <a:latin typeface="Times New Roman"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charset="0"/>
        <a:ea typeface="+mn-ea"/>
        <a:cs typeface="+mn-cs"/>
      </a:defRPr>
    </a:lvl5pPr>
    <a:lvl6pPr marL="2286000" algn="l" defTabSz="914400" rtl="0" eaLnBrk="1" latinLnBrk="0" hangingPunct="1">
      <a:defRPr sz="3200" kern="1200">
        <a:solidFill>
          <a:schemeClr val="tx1"/>
        </a:solidFill>
        <a:latin typeface="Times New Roman" charset="0"/>
        <a:ea typeface="+mn-ea"/>
        <a:cs typeface="+mn-cs"/>
      </a:defRPr>
    </a:lvl6pPr>
    <a:lvl7pPr marL="2743200" algn="l" defTabSz="914400" rtl="0" eaLnBrk="1" latinLnBrk="0" hangingPunct="1">
      <a:defRPr sz="3200" kern="1200">
        <a:solidFill>
          <a:schemeClr val="tx1"/>
        </a:solidFill>
        <a:latin typeface="Times New Roman" charset="0"/>
        <a:ea typeface="+mn-ea"/>
        <a:cs typeface="+mn-cs"/>
      </a:defRPr>
    </a:lvl7pPr>
    <a:lvl8pPr marL="3200400" algn="l" defTabSz="914400" rtl="0" eaLnBrk="1" latinLnBrk="0" hangingPunct="1">
      <a:defRPr sz="3200" kern="1200">
        <a:solidFill>
          <a:schemeClr val="tx1"/>
        </a:solidFill>
        <a:latin typeface="Times New Roman" charset="0"/>
        <a:ea typeface="+mn-ea"/>
        <a:cs typeface="+mn-cs"/>
      </a:defRPr>
    </a:lvl8pPr>
    <a:lvl9pPr marL="3657600" algn="l" defTabSz="914400" rtl="0" eaLnBrk="1" latinLnBrk="0" hangingPunct="1">
      <a:defRPr sz="3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857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Times New Roman"/>
              </a:defRPr>
            </a:lvl1pPr>
          </a:lstStyle>
          <a:p>
            <a:pPr>
              <a:defRPr/>
            </a:pPr>
            <a:endParaRPr lang="en-US"/>
          </a:p>
        </p:txBody>
      </p:sp>
      <p:sp>
        <p:nvSpPr>
          <p:cNvPr id="34819" name="Rectangle 3"/>
          <p:cNvSpPr>
            <a:spLocks noGrp="1" noChangeArrowheads="1"/>
          </p:cNvSpPr>
          <p:nvPr>
            <p:ph type="dt" sz="quarter" idx="1"/>
          </p:nvPr>
        </p:nvSpPr>
        <p:spPr bwMode="auto">
          <a:xfrm>
            <a:off x="3884613" y="0"/>
            <a:ext cx="2971800" cy="4857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Times New Roman"/>
              </a:defRPr>
            </a:lvl1pPr>
          </a:lstStyle>
          <a:p>
            <a:pPr>
              <a:defRPr/>
            </a:pPr>
            <a:endParaRPr lang="en-US"/>
          </a:p>
        </p:txBody>
      </p:sp>
      <p:sp>
        <p:nvSpPr>
          <p:cNvPr id="34820" name="Rectangle 4"/>
          <p:cNvSpPr>
            <a:spLocks noGrp="1" noChangeArrowheads="1"/>
          </p:cNvSpPr>
          <p:nvPr>
            <p:ph type="ftr" sz="quarter" idx="2"/>
          </p:nvPr>
        </p:nvSpPr>
        <p:spPr bwMode="auto">
          <a:xfrm>
            <a:off x="0" y="9228138"/>
            <a:ext cx="2971800" cy="4857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Times New Roman"/>
              </a:defRPr>
            </a:lvl1pPr>
          </a:lstStyle>
          <a:p>
            <a:pPr>
              <a:defRPr/>
            </a:pPr>
            <a:endParaRPr lang="en-US"/>
          </a:p>
        </p:txBody>
      </p:sp>
      <p:sp>
        <p:nvSpPr>
          <p:cNvPr id="34821" name="Rectangle 5"/>
          <p:cNvSpPr>
            <a:spLocks noGrp="1" noChangeArrowheads="1"/>
          </p:cNvSpPr>
          <p:nvPr>
            <p:ph type="sldNum" sz="quarter" idx="3"/>
          </p:nvPr>
        </p:nvSpPr>
        <p:spPr bwMode="auto">
          <a:xfrm>
            <a:off x="3884613" y="9228138"/>
            <a:ext cx="2971800" cy="4857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Times New Roman"/>
              </a:defRPr>
            </a:lvl1pPr>
          </a:lstStyle>
          <a:p>
            <a:pPr>
              <a:defRPr/>
            </a:pPr>
            <a:fld id="{EEAE58E1-EB81-4679-86D0-908F692E48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7611941B-ABF0-4CE2-9435-E8D3459751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21D961-FAD1-43C3-A807-8E431D6A90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2096B5-9415-4113-A2A0-C189C2BA7A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1D0853-C7CE-4D15-B989-ABB7044C6E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A15C55-8489-4281-974C-5091922FAA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335CECB-D249-4AD4-A1BA-EFAEEB211B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2684E7-751B-4FCD-B5A4-B716B2430B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0653A6-AF30-4ED2-9F9C-BA5BD20EF2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6F1219-3E81-41CB-AAD4-DADBEFE6AE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endParaRPr lang="en-US"/>
          </a:p>
        </p:txBody>
      </p:sp>
      <p:sp>
        <p:nvSpPr>
          <p:cNvPr id="49" name="Slide Number Placeholder 6"/>
          <p:cNvSpPr>
            <a:spLocks noGrp="1"/>
          </p:cNvSpPr>
          <p:nvPr>
            <p:ph type="sldNum" sz="quarter" idx="11"/>
          </p:nvPr>
        </p:nvSpPr>
        <p:spPr/>
        <p:txBody>
          <a:bodyPr/>
          <a:lstStyle>
            <a:lvl1pPr>
              <a:defRPr/>
            </a:lvl1pPr>
          </a:lstStyle>
          <a:p>
            <a:pPr>
              <a:defRPr/>
            </a:pPr>
            <a:fld id="{D8B21212-5A2C-423A-9172-509CBFC92BE7}"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83EEFCF6-DFED-4D0B-89D2-3E2E9F7096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latin typeface="Times New Roman"/>
              </a:defRPr>
            </a:lvl1pPr>
          </a:lstStyle>
          <a:p>
            <a:pPr>
              <a:defRPr/>
            </a:pPr>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latin typeface="Times New Roman"/>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latin typeface="Times New Roman"/>
              </a:defRPr>
            </a:lvl1pPr>
          </a:lstStyle>
          <a:p>
            <a:pPr>
              <a:defRPr/>
            </a:pPr>
            <a:fld id="{FF99BABA-15A5-4AAE-9B70-E1DE79F392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8" r:id="rId1"/>
    <p:sldLayoutId id="2147483940" r:id="rId2"/>
    <p:sldLayoutId id="2147483941" r:id="rId3"/>
    <p:sldLayoutId id="2147483942" r:id="rId4"/>
    <p:sldLayoutId id="2147483943" r:id="rId5"/>
    <p:sldLayoutId id="2147483944" r:id="rId6"/>
    <p:sldLayoutId id="2147483945" r:id="rId7"/>
    <p:sldLayoutId id="2147483949" r:id="rId8"/>
    <p:sldLayoutId id="2147483950" r:id="rId9"/>
    <p:sldLayoutId id="2147483946" r:id="rId10"/>
    <p:sldLayoutId id="2147483947"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0" y="1773238"/>
            <a:ext cx="4824413" cy="3095625"/>
          </a:xfrm>
        </p:spPr>
        <p:txBody>
          <a:bodyPr/>
          <a:lstStyle/>
          <a:p>
            <a:pPr eaLnBrk="1" hangingPunct="1">
              <a:defRPr/>
            </a:pPr>
            <a:r>
              <a:rPr lang="en-US" sz="4400" b="1" dirty="0" smtClean="0">
                <a:solidFill>
                  <a:schemeClr val="tx1">
                    <a:lumMod val="75000"/>
                    <a:lumOff val="25000"/>
                  </a:schemeClr>
                </a:solidFill>
                <a:latin typeface="Times New Roman" charset="0"/>
                <a:cs typeface="Times New Roman" charset="0"/>
              </a:rPr>
              <a:t>LECTURE# 01</a:t>
            </a:r>
            <a:br>
              <a:rPr lang="en-US" sz="4400" b="1" dirty="0" smtClean="0">
                <a:solidFill>
                  <a:schemeClr val="tx1">
                    <a:lumMod val="75000"/>
                    <a:lumOff val="25000"/>
                  </a:schemeClr>
                </a:solidFill>
                <a:latin typeface="Times New Roman" charset="0"/>
                <a:cs typeface="Times New Roman" charset="0"/>
              </a:rPr>
            </a:br>
            <a:r>
              <a:rPr lang="en-US" sz="4400" b="1" dirty="0" smtClean="0">
                <a:solidFill>
                  <a:schemeClr val="tx1">
                    <a:lumMod val="75000"/>
                    <a:lumOff val="25000"/>
                  </a:schemeClr>
                </a:solidFill>
                <a:latin typeface="Times New Roman" charset="0"/>
                <a:cs typeface="Times New Roman" charset="0"/>
              </a:rPr>
              <a:t>INTRODUCTION TO PLANNING SURVEYS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71550" y="765175"/>
            <a:ext cx="7024688" cy="1143000"/>
          </a:xfrm>
        </p:spPr>
        <p:txBody>
          <a:bodyPr/>
          <a:lstStyle/>
          <a:p>
            <a:r>
              <a:rPr lang="en-GB" b="1" smtClean="0">
                <a:latin typeface="Times New Roman" charset="0"/>
                <a:cs typeface="Times New Roman" charset="0"/>
              </a:rPr>
              <a:t>Cont..</a:t>
            </a:r>
            <a:endParaRPr lang="en-GB" smtClean="0"/>
          </a:p>
        </p:txBody>
      </p:sp>
      <p:sp>
        <p:nvSpPr>
          <p:cNvPr id="14339" name="Content Placeholder 2"/>
          <p:cNvSpPr>
            <a:spLocks noGrp="1"/>
          </p:cNvSpPr>
          <p:nvPr>
            <p:ph idx="1"/>
          </p:nvPr>
        </p:nvSpPr>
        <p:spPr>
          <a:xfrm>
            <a:off x="1042988" y="2060575"/>
            <a:ext cx="7416800" cy="3889375"/>
          </a:xfrm>
        </p:spPr>
        <p:txBody>
          <a:bodyPr/>
          <a:lstStyle/>
          <a:p>
            <a:pPr marL="539750" lvl="1" algn="just">
              <a:spcBef>
                <a:spcPct val="0"/>
              </a:spcBef>
              <a:buFont typeface="Wingdings" pitchFamily="2" charset="2"/>
              <a:buChar char="ü"/>
            </a:pPr>
            <a:r>
              <a:rPr lang="en-GB" sz="2400" smtClean="0">
                <a:latin typeface="Times New Roman" charset="0"/>
                <a:cs typeface="Times New Roman" charset="0"/>
              </a:rPr>
              <a:t>Planning surveys enable a more comprehensive understanding of the interrelationships between </a:t>
            </a:r>
          </a:p>
          <a:p>
            <a:pPr marL="812800" lvl="2" algn="just">
              <a:spcBef>
                <a:spcPct val="0"/>
              </a:spcBef>
              <a:buFont typeface="Wingdings" pitchFamily="2" charset="2"/>
              <a:buChar char="§"/>
            </a:pPr>
            <a:r>
              <a:rPr lang="en-GB" sz="2400" smtClean="0">
                <a:latin typeface="Times New Roman" charset="0"/>
                <a:cs typeface="Times New Roman" charset="0"/>
              </a:rPr>
              <a:t>Public activities</a:t>
            </a:r>
          </a:p>
          <a:p>
            <a:pPr marL="812800" lvl="2" algn="just">
              <a:spcBef>
                <a:spcPct val="0"/>
              </a:spcBef>
              <a:buFont typeface="Wingdings" pitchFamily="2" charset="2"/>
              <a:buChar char="§"/>
            </a:pPr>
            <a:r>
              <a:rPr lang="en-GB" sz="2400" smtClean="0">
                <a:latin typeface="Times New Roman" charset="0"/>
                <a:cs typeface="Times New Roman" charset="0"/>
              </a:rPr>
              <a:t>Attitudes and corresponding demographic characteristics</a:t>
            </a:r>
          </a:p>
          <a:p>
            <a:pPr marL="812800" lvl="2" algn="just">
              <a:spcBef>
                <a:spcPct val="0"/>
              </a:spcBef>
              <a:buFont typeface="Wingdings" pitchFamily="2" charset="2"/>
              <a:buChar char="§"/>
            </a:pPr>
            <a:r>
              <a:rPr lang="en-GB" sz="2400" smtClean="0">
                <a:latin typeface="Times New Roman" charset="0"/>
                <a:cs typeface="Times New Roman" charset="0"/>
              </a:rPr>
              <a:t>Facilitating the analysis of metropolitan problems </a:t>
            </a:r>
          </a:p>
          <a:p>
            <a:pPr marL="812800" lvl="2" algn="just">
              <a:spcBef>
                <a:spcPct val="0"/>
              </a:spcBef>
              <a:buFont typeface="Wingdings" pitchFamily="2" charset="2"/>
              <a:buChar char="§"/>
            </a:pPr>
            <a:r>
              <a:rPr lang="en-GB" sz="2400" smtClean="0">
                <a:latin typeface="Times New Roman" charset="0"/>
                <a:cs typeface="Times New Roman" charset="0"/>
              </a:rPr>
              <a:t>And predictions of urban and regional behaviour.</a:t>
            </a:r>
          </a:p>
          <a:p>
            <a:pPr marL="539750" lvl="1" algn="just">
              <a:spcBef>
                <a:spcPct val="0"/>
              </a:spcBef>
              <a:buFont typeface="Wingdings" pitchFamily="2" charset="2"/>
              <a:buChar char="ü"/>
            </a:pPr>
            <a:r>
              <a:rPr lang="en-GB" sz="2400" smtClean="0">
                <a:latin typeface="Times New Roman" charset="0"/>
                <a:cs typeface="Times New Roman" charset="0"/>
              </a:rPr>
              <a:t>Survey techniques offer an opportunity to obtain citizen feedback and opinions which has become a vital part of the urban and regional planning.</a:t>
            </a:r>
          </a:p>
          <a:p>
            <a:pPr algn="just"/>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27088" y="836613"/>
            <a:ext cx="7024687" cy="1143000"/>
          </a:xfrm>
        </p:spPr>
        <p:txBody>
          <a:bodyPr/>
          <a:lstStyle/>
          <a:p>
            <a:r>
              <a:rPr lang="en-GB" b="1" smtClean="0">
                <a:latin typeface="Times New Roman" charset="0"/>
                <a:cs typeface="Times New Roman" charset="0"/>
              </a:rPr>
              <a:t>STAGES OF SURVEY RESEARCH</a:t>
            </a:r>
            <a:endParaRPr lang="en-GB" smtClean="0">
              <a:latin typeface="Times New Roman" charset="0"/>
              <a:cs typeface="Times New Roman" charset="0"/>
            </a:endParaRPr>
          </a:p>
        </p:txBody>
      </p:sp>
      <p:sp>
        <p:nvSpPr>
          <p:cNvPr id="15363" name="Content Placeholder 2"/>
          <p:cNvSpPr>
            <a:spLocks noGrp="1"/>
          </p:cNvSpPr>
          <p:nvPr>
            <p:ph idx="1"/>
          </p:nvPr>
        </p:nvSpPr>
        <p:spPr>
          <a:xfrm>
            <a:off x="827088" y="2349500"/>
            <a:ext cx="7561262" cy="3508375"/>
          </a:xfrm>
        </p:spPr>
        <p:txBody>
          <a:bodyPr/>
          <a:lstStyle/>
          <a:p>
            <a:pPr algn="just"/>
            <a:r>
              <a:rPr lang="en-GB" smtClean="0">
                <a:latin typeface="Times New Roman" charset="0"/>
                <a:cs typeface="Times New Roman" charset="0"/>
              </a:rPr>
              <a:t>A planning survey to be useful must have clearly defined objectives, so that effort is not wasted in collecting data which cannot be used and at the same time no relevant facts are left out as it is difficult, expensive and time consuming to repeat these surveys. </a:t>
            </a:r>
          </a:p>
          <a:p>
            <a:pPr algn="just"/>
            <a:r>
              <a:rPr lang="en-GB" smtClean="0">
                <a:latin typeface="Times New Roman" charset="0"/>
                <a:cs typeface="Times New Roman" charset="0"/>
              </a:rPr>
              <a:t>The data should be collected in such a manner so as to render its easy analysis and interpretation.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71550" y="765175"/>
            <a:ext cx="7024688" cy="1143000"/>
          </a:xfrm>
        </p:spPr>
        <p:txBody>
          <a:bodyPr/>
          <a:lstStyle/>
          <a:p>
            <a:r>
              <a:rPr lang="en-GB" b="1" smtClean="0">
                <a:latin typeface="Times New Roman" charset="0"/>
                <a:cs typeface="Times New Roman" charset="0"/>
              </a:rPr>
              <a:t>Cont..</a:t>
            </a:r>
          </a:p>
        </p:txBody>
      </p:sp>
      <p:sp>
        <p:nvSpPr>
          <p:cNvPr id="16387" name="Content Placeholder 2"/>
          <p:cNvSpPr>
            <a:spLocks noGrp="1"/>
          </p:cNvSpPr>
          <p:nvPr>
            <p:ph idx="1"/>
          </p:nvPr>
        </p:nvSpPr>
        <p:spPr>
          <a:xfrm>
            <a:off x="1042988" y="2205038"/>
            <a:ext cx="7345362" cy="3768725"/>
          </a:xfrm>
        </p:spPr>
        <p:txBody>
          <a:bodyPr/>
          <a:lstStyle/>
          <a:p>
            <a:pPr algn="just"/>
            <a:r>
              <a:rPr lang="en-GB" smtClean="0">
                <a:latin typeface="Times New Roman" charset="0"/>
                <a:cs typeface="Times New Roman" charset="0"/>
              </a:rPr>
              <a:t>These requirement call for a careful designing of the survey with regard to the</a:t>
            </a:r>
          </a:p>
          <a:p>
            <a:pPr lvl="1" algn="just">
              <a:buFont typeface="Wingdings" pitchFamily="2" charset="2"/>
              <a:buChar char="ü"/>
            </a:pPr>
            <a:r>
              <a:rPr lang="en-GB" sz="2400" smtClean="0">
                <a:latin typeface="Times New Roman" charset="0"/>
                <a:cs typeface="Times New Roman" charset="0"/>
              </a:rPr>
              <a:t>Information to be collected</a:t>
            </a:r>
          </a:p>
          <a:p>
            <a:pPr lvl="1" algn="just">
              <a:buFont typeface="Wingdings" pitchFamily="2" charset="2"/>
              <a:buChar char="ü"/>
            </a:pPr>
            <a:r>
              <a:rPr lang="en-GB" sz="2400" smtClean="0">
                <a:latin typeface="Times New Roman" charset="0"/>
                <a:cs typeface="Times New Roman" charset="0"/>
              </a:rPr>
              <a:t>Method of collection </a:t>
            </a:r>
          </a:p>
          <a:p>
            <a:pPr lvl="1" algn="just">
              <a:buFont typeface="Wingdings" pitchFamily="2" charset="2"/>
              <a:buChar char="ü"/>
            </a:pPr>
            <a:r>
              <a:rPr lang="en-GB" sz="2400" smtClean="0">
                <a:latin typeface="Times New Roman" charset="0"/>
                <a:cs typeface="Times New Roman" charset="0"/>
              </a:rPr>
              <a:t>The manner of assembling and analyzing the collected data.</a:t>
            </a:r>
          </a:p>
          <a:p>
            <a:pPr algn="just"/>
            <a:r>
              <a:rPr lang="en-GB" smtClean="0">
                <a:latin typeface="Times New Roman" charset="0"/>
                <a:cs typeface="Times New Roman" charset="0"/>
              </a:rPr>
              <a:t>The development and administration of a survey typically follows a stepwise set of procedures .</a:t>
            </a:r>
          </a:p>
          <a:p>
            <a:endParaRPr lang="en-GB" smtClean="0">
              <a:latin typeface="Times New Roman" charset="0"/>
              <a:cs typeface="Times New Roman"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rot="16200000">
            <a:off x="-2268537" y="2708275"/>
            <a:ext cx="5832475" cy="936625"/>
          </a:xfrm>
        </p:spPr>
        <p:txBody>
          <a:bodyPr/>
          <a:lstStyle/>
          <a:p>
            <a:r>
              <a:rPr lang="en-GB" b="1" smtClean="0">
                <a:latin typeface="Times New Roman" charset="0"/>
                <a:cs typeface="Times New Roman" charset="0"/>
              </a:rPr>
              <a:t>Procedure For Survey</a:t>
            </a:r>
          </a:p>
        </p:txBody>
      </p:sp>
      <p:sp>
        <p:nvSpPr>
          <p:cNvPr id="17411" name="Content Placeholder 2"/>
          <p:cNvSpPr>
            <a:spLocks noGrp="1"/>
          </p:cNvSpPr>
          <p:nvPr>
            <p:ph idx="1"/>
          </p:nvPr>
        </p:nvSpPr>
        <p:spPr/>
        <p:txBody>
          <a:bodyPr/>
          <a:lstStyle/>
          <a:p>
            <a:endParaRPr lang="en-GB" smtClean="0"/>
          </a:p>
        </p:txBody>
      </p:sp>
      <p:pic>
        <p:nvPicPr>
          <p:cNvPr id="17412" name="Picture 5"/>
          <p:cNvPicPr>
            <a:picLocks noChangeAspect="1" noChangeArrowheads="1"/>
          </p:cNvPicPr>
          <p:nvPr/>
        </p:nvPicPr>
        <p:blipFill>
          <a:blip r:embed="rId2" cstate="print"/>
          <a:srcRect l="12448" t="28172" r="53239" b="8829"/>
          <a:stretch>
            <a:fillRect/>
          </a:stretch>
        </p:blipFill>
        <p:spPr bwMode="auto">
          <a:xfrm>
            <a:off x="1116013" y="0"/>
            <a:ext cx="6985000" cy="6858000"/>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620713"/>
            <a:ext cx="7024687" cy="804862"/>
          </a:xfrm>
        </p:spPr>
        <p:txBody>
          <a:bodyPr/>
          <a:lstStyle/>
          <a:p>
            <a:pPr eaLnBrk="1" hangingPunct="1"/>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
            </a:r>
            <a:br>
              <a:rPr lang="en-GB" b="1" smtClean="0">
                <a:latin typeface="Times New Roman" charset="0"/>
                <a:cs typeface="Times New Roman" charset="0"/>
              </a:rPr>
            </a:br>
            <a:r>
              <a:rPr lang="en-GB" b="1" smtClean="0">
                <a:latin typeface="Times New Roman" charset="0"/>
                <a:cs typeface="Times New Roman" charset="0"/>
              </a:rPr>
              <a:t>PLANNING SURVEYS</a:t>
            </a:r>
            <a:endParaRPr lang="en-US" b="1" smtClean="0">
              <a:latin typeface="Times New Roman" charset="0"/>
              <a:cs typeface="Times New Roman" charset="0"/>
            </a:endParaRPr>
          </a:p>
        </p:txBody>
      </p:sp>
      <p:sp>
        <p:nvSpPr>
          <p:cNvPr id="6147" name="Rectangle 3"/>
          <p:cNvSpPr>
            <a:spLocks noGrp="1" noChangeArrowheads="1"/>
          </p:cNvSpPr>
          <p:nvPr>
            <p:ph idx="1"/>
          </p:nvPr>
        </p:nvSpPr>
        <p:spPr>
          <a:xfrm>
            <a:off x="611188" y="1557338"/>
            <a:ext cx="7848600" cy="4391025"/>
          </a:xfrm>
        </p:spPr>
        <p:txBody>
          <a:bodyPr/>
          <a:lstStyle/>
          <a:p>
            <a:pPr marL="323850" algn="just">
              <a:spcBef>
                <a:spcPct val="0"/>
              </a:spcBef>
            </a:pPr>
            <a:r>
              <a:rPr lang="en-GB" smtClean="0">
                <a:latin typeface="Times New Roman" charset="0"/>
                <a:cs typeface="Times New Roman" charset="0"/>
              </a:rPr>
              <a:t>It is the collection, interpretation and processing of relevant facts.</a:t>
            </a:r>
          </a:p>
          <a:p>
            <a:pPr marL="323850" algn="just">
              <a:spcBef>
                <a:spcPct val="0"/>
              </a:spcBef>
            </a:pPr>
            <a:r>
              <a:rPr lang="en-GB" smtClean="0">
                <a:latin typeface="Times New Roman" charset="0"/>
                <a:cs typeface="Times New Roman" charset="0"/>
              </a:rPr>
              <a:t>It is a scientific process by which information is collected from or about an area which helps in the formulation of policies and guidelines for the future development of that area.</a:t>
            </a:r>
          </a:p>
          <a:p>
            <a:pPr marL="323850" algn="just">
              <a:spcBef>
                <a:spcPct val="0"/>
              </a:spcBef>
            </a:pPr>
            <a:r>
              <a:rPr lang="en-GB" smtClean="0">
                <a:latin typeface="Times New Roman" charset="0"/>
                <a:cs typeface="Times New Roman" charset="0"/>
              </a:rPr>
              <a:t>Survey is the process of gathering data relating to a chosen area e.g. by remote sensing or by measuring and recording of lines and angles of an area of land in order to make an accurate plan of it (Penguin Dictionary of Geography).</a:t>
            </a:r>
          </a:p>
          <a:p>
            <a:pPr marL="323850" algn="just">
              <a:spcBef>
                <a:spcPct val="0"/>
              </a:spcBef>
            </a:pPr>
            <a:endParaRPr lang="en-GB" smtClean="0">
              <a:latin typeface="Times New Roman" charset="0"/>
              <a:cs typeface="Times New Roman" charset="0"/>
            </a:endParaRPr>
          </a:p>
          <a:p>
            <a:pPr marL="323850" algn="just" eaLnBrk="1" hangingPunct="1">
              <a:spcBef>
                <a:spcPct val="0"/>
              </a:spcBef>
            </a:pPr>
            <a:endParaRPr lang="en-US" smtClean="0">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42988" y="836613"/>
            <a:ext cx="7024687" cy="1143000"/>
          </a:xfrm>
        </p:spPr>
        <p:txBody>
          <a:bodyPr/>
          <a:lstStyle/>
          <a:p>
            <a:r>
              <a:rPr lang="en-GB" b="1" smtClean="0">
                <a:latin typeface="Times New Roman" charset="0"/>
                <a:cs typeface="Times New Roman" charset="0"/>
              </a:rPr>
              <a:t>Cont..</a:t>
            </a:r>
          </a:p>
        </p:txBody>
      </p:sp>
      <p:sp>
        <p:nvSpPr>
          <p:cNvPr id="7171" name="Content Placeholder 2"/>
          <p:cNvSpPr>
            <a:spLocks noGrp="1"/>
          </p:cNvSpPr>
          <p:nvPr>
            <p:ph idx="1"/>
          </p:nvPr>
        </p:nvSpPr>
        <p:spPr>
          <a:xfrm>
            <a:off x="1042988" y="2324100"/>
            <a:ext cx="7200900" cy="3508375"/>
          </a:xfrm>
        </p:spPr>
        <p:txBody>
          <a:bodyPr/>
          <a:lstStyle/>
          <a:p>
            <a:pPr algn="just"/>
            <a:r>
              <a:rPr lang="en-GB" smtClean="0">
                <a:latin typeface="Times New Roman" charset="0"/>
                <a:cs typeface="Times New Roman" charset="0"/>
              </a:rPr>
              <a:t>Survey Research is the systematic gathering of information about individuals and collectivises using interview or mailed questionnaire methods to elicit information directly and interpreting the resulting data by means of statistical analysis (Penguin Dictionary of Sociology).</a:t>
            </a:r>
          </a:p>
          <a:p>
            <a:pPr algn="just"/>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55650" y="1027113"/>
            <a:ext cx="7312025" cy="962025"/>
          </a:xfrm>
        </p:spPr>
        <p:txBody>
          <a:bodyPr/>
          <a:lstStyle/>
          <a:p>
            <a:r>
              <a:rPr lang="en-GB" b="1" smtClean="0">
                <a:latin typeface="Times New Roman" charset="0"/>
                <a:cs typeface="Times New Roman" charset="0"/>
              </a:rPr>
              <a:t>RELATIONSHIP BETWEEN PLANNING AND SURVEYS</a:t>
            </a:r>
            <a:endParaRPr lang="en-GB" smtClean="0">
              <a:latin typeface="Times New Roman" charset="0"/>
              <a:cs typeface="Times New Roman" charset="0"/>
            </a:endParaRPr>
          </a:p>
        </p:txBody>
      </p:sp>
      <p:sp>
        <p:nvSpPr>
          <p:cNvPr id="8195" name="Content Placeholder 2"/>
          <p:cNvSpPr>
            <a:spLocks noGrp="1"/>
          </p:cNvSpPr>
          <p:nvPr>
            <p:ph idx="1"/>
          </p:nvPr>
        </p:nvSpPr>
        <p:spPr>
          <a:xfrm>
            <a:off x="755650" y="2205038"/>
            <a:ext cx="7632700" cy="3887787"/>
          </a:xfrm>
        </p:spPr>
        <p:txBody>
          <a:bodyPr/>
          <a:lstStyle/>
          <a:p>
            <a:pPr algn="just"/>
            <a:r>
              <a:rPr lang="en-GB" smtClean="0">
                <a:latin typeface="Times New Roman" charset="0"/>
                <a:cs typeface="Times New Roman" charset="0"/>
              </a:rPr>
              <a:t>In order to understand the society within which planning has to be applied, the town planner must be suitable equipped with a variety of tools and techniques in order to</a:t>
            </a:r>
          </a:p>
          <a:p>
            <a:pPr lvl="1" algn="just">
              <a:buFont typeface="Wingdings" pitchFamily="2" charset="2"/>
              <a:buChar char="ü"/>
            </a:pPr>
            <a:r>
              <a:rPr lang="en-GB" sz="2400" smtClean="0">
                <a:latin typeface="Times New Roman" charset="0"/>
                <a:cs typeface="Times New Roman" charset="0"/>
              </a:rPr>
              <a:t>Identify its problems and needs.</a:t>
            </a:r>
          </a:p>
          <a:p>
            <a:pPr lvl="1" algn="just">
              <a:buFont typeface="Wingdings" pitchFamily="2" charset="2"/>
              <a:buChar char="ü"/>
            </a:pPr>
            <a:r>
              <a:rPr lang="en-GB" sz="2400" smtClean="0">
                <a:latin typeface="Times New Roman" charset="0"/>
                <a:cs typeface="Times New Roman" charset="0"/>
              </a:rPr>
              <a:t>Understand its varying and interacting elements and their effects upon each other.</a:t>
            </a:r>
          </a:p>
          <a:p>
            <a:pPr lvl="1" algn="just">
              <a:buFont typeface="Wingdings" pitchFamily="2" charset="2"/>
              <a:buChar char="ü"/>
            </a:pPr>
            <a:r>
              <a:rPr lang="en-GB" sz="2400" smtClean="0">
                <a:latin typeface="Times New Roman" charset="0"/>
                <a:cs typeface="Times New Roman" charset="0"/>
              </a:rPr>
              <a:t>Formulate policies and to choose between them.</a:t>
            </a:r>
          </a:p>
          <a:p>
            <a:pPr lvl="1" algn="just">
              <a:buFont typeface="Wingdings" pitchFamily="2" charset="2"/>
              <a:buChar char="ü"/>
            </a:pPr>
            <a:r>
              <a:rPr lang="en-GB" sz="2400" smtClean="0">
                <a:latin typeface="Times New Roman" charset="0"/>
                <a:cs typeface="Times New Roman" charset="0"/>
              </a:rPr>
              <a:t>Apply the policies in practice and to adjust them when necessary.</a:t>
            </a:r>
          </a:p>
          <a:p>
            <a:pPr algn="just"/>
            <a:endParaRPr lang="en-GB" smtClean="0">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71550" y="260350"/>
            <a:ext cx="7024688" cy="1143000"/>
          </a:xfrm>
        </p:spPr>
        <p:txBody>
          <a:bodyPr/>
          <a:lstStyle/>
          <a:p>
            <a:r>
              <a:rPr lang="en-GB" b="1" smtClean="0">
                <a:latin typeface="Times New Roman" charset="0"/>
                <a:cs typeface="Times New Roman" charset="0"/>
              </a:rPr>
              <a:t>Cont..</a:t>
            </a:r>
          </a:p>
        </p:txBody>
      </p:sp>
      <p:sp>
        <p:nvSpPr>
          <p:cNvPr id="9219" name="Content Placeholder 2"/>
          <p:cNvSpPr>
            <a:spLocks noGrp="1"/>
          </p:cNvSpPr>
          <p:nvPr>
            <p:ph idx="1"/>
          </p:nvPr>
        </p:nvSpPr>
        <p:spPr>
          <a:xfrm>
            <a:off x="827088" y="1628775"/>
            <a:ext cx="7561262" cy="4273550"/>
          </a:xfrm>
        </p:spPr>
        <p:txBody>
          <a:bodyPr/>
          <a:lstStyle/>
          <a:p>
            <a:pPr marL="250825" algn="just">
              <a:spcBef>
                <a:spcPts val="600"/>
              </a:spcBef>
              <a:spcAft>
                <a:spcPts val="600"/>
              </a:spcAft>
            </a:pPr>
            <a:r>
              <a:rPr lang="en-GB" smtClean="0">
                <a:latin typeface="Times New Roman" charset="0"/>
                <a:cs typeface="Times New Roman" charset="0"/>
              </a:rPr>
              <a:t>The relationship between survey and planning can be established as</a:t>
            </a:r>
          </a:p>
          <a:p>
            <a:pPr marL="547688" lvl="1" algn="just">
              <a:spcBef>
                <a:spcPts val="600"/>
              </a:spcBef>
              <a:spcAft>
                <a:spcPts val="600"/>
              </a:spcAft>
              <a:buFont typeface="Wingdings" pitchFamily="2" charset="2"/>
              <a:buChar char="ü"/>
            </a:pPr>
            <a:r>
              <a:rPr lang="en-GB" sz="2400" smtClean="0">
                <a:latin typeface="Times New Roman" charset="0"/>
                <a:cs typeface="Times New Roman" charset="0"/>
              </a:rPr>
              <a:t>Planning is always based upon knowledge.</a:t>
            </a:r>
          </a:p>
          <a:p>
            <a:pPr marL="547688" lvl="1" algn="just">
              <a:spcBef>
                <a:spcPts val="600"/>
              </a:spcBef>
              <a:spcAft>
                <a:spcPts val="600"/>
              </a:spcAft>
              <a:buFont typeface="Wingdings" pitchFamily="2" charset="2"/>
              <a:buChar char="ü"/>
            </a:pPr>
            <a:r>
              <a:rPr lang="en-GB" sz="2400" smtClean="0">
                <a:latin typeface="Times New Roman" charset="0"/>
                <a:cs typeface="Times New Roman" charset="0"/>
              </a:rPr>
              <a:t>Knowledge depends upon information.</a:t>
            </a:r>
          </a:p>
          <a:p>
            <a:pPr marL="547688" lvl="1" algn="just">
              <a:spcBef>
                <a:spcPts val="600"/>
              </a:spcBef>
              <a:spcAft>
                <a:spcPts val="600"/>
              </a:spcAft>
              <a:buFont typeface="Wingdings" pitchFamily="2" charset="2"/>
              <a:buChar char="ü"/>
            </a:pPr>
            <a:r>
              <a:rPr lang="en-GB" sz="2400" smtClean="0">
                <a:latin typeface="Times New Roman" charset="0"/>
                <a:cs typeface="Times New Roman" charset="0"/>
              </a:rPr>
              <a:t>Information is gathered from the surveys.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71550" y="692150"/>
            <a:ext cx="7200900" cy="1143000"/>
          </a:xfrm>
        </p:spPr>
        <p:txBody>
          <a:bodyPr/>
          <a:lstStyle/>
          <a:p>
            <a:r>
              <a:rPr lang="en-GB" b="1" smtClean="0">
                <a:latin typeface="Times New Roman" charset="0"/>
                <a:cs typeface="Times New Roman" charset="0"/>
              </a:rPr>
              <a:t>Cont..</a:t>
            </a:r>
          </a:p>
        </p:txBody>
      </p:sp>
      <p:sp>
        <p:nvSpPr>
          <p:cNvPr id="3" name="Content Placeholder 2"/>
          <p:cNvSpPr>
            <a:spLocks noGrp="1"/>
          </p:cNvSpPr>
          <p:nvPr>
            <p:ph idx="1"/>
          </p:nvPr>
        </p:nvSpPr>
        <p:spPr>
          <a:xfrm>
            <a:off x="900113" y="2133600"/>
            <a:ext cx="7272337" cy="3508375"/>
          </a:xfrm>
        </p:spPr>
        <p:txBody>
          <a:bodyPr/>
          <a:lstStyle/>
          <a:p>
            <a:pPr marL="252000" algn="just">
              <a:spcBef>
                <a:spcPts val="0"/>
              </a:spcBef>
              <a:defRPr/>
            </a:pPr>
            <a:r>
              <a:rPr lang="en-GB" dirty="0" smtClean="0">
                <a:latin typeface="Times New Roman" pitchFamily="18" charset="0"/>
                <a:cs typeface="Times New Roman" pitchFamily="18" charset="0"/>
              </a:rPr>
              <a:t>Thus, planning has direct relationship with survey as mentioned in the figure </a:t>
            </a:r>
          </a:p>
          <a:p>
            <a:pPr marL="252000" algn="just">
              <a:spcBef>
                <a:spcPts val="0"/>
              </a:spcBef>
              <a:defRPr/>
            </a:pPr>
            <a:endParaRPr lang="en-GB" dirty="0" smtClean="0">
              <a:latin typeface="Times New Roman" pitchFamily="18" charset="0"/>
              <a:cs typeface="Times New Roman" pitchFamily="18" charset="0"/>
            </a:endParaRPr>
          </a:p>
          <a:p>
            <a:pPr algn="just">
              <a:spcBef>
                <a:spcPts val="0"/>
              </a:spcBef>
              <a:defRPr/>
            </a:pPr>
            <a:endParaRPr lang="en-GB" dirty="0" smtClean="0">
              <a:latin typeface="Times New Roman" pitchFamily="18" charset="0"/>
              <a:cs typeface="Times New Roman" pitchFamily="18" charset="0"/>
            </a:endParaRPr>
          </a:p>
          <a:p>
            <a:pPr>
              <a:defRPr/>
            </a:pPr>
            <a:endParaRPr lang="en-GB" dirty="0"/>
          </a:p>
        </p:txBody>
      </p:sp>
      <p:pic>
        <p:nvPicPr>
          <p:cNvPr id="10244" name="Picture 3"/>
          <p:cNvPicPr>
            <a:picLocks noChangeAspect="1" noChangeArrowheads="1"/>
          </p:cNvPicPr>
          <p:nvPr/>
        </p:nvPicPr>
        <p:blipFill>
          <a:blip r:embed="rId2" cstate="print"/>
          <a:srcRect l="40120" t="34453" r="39957" b="27158"/>
          <a:stretch>
            <a:fillRect/>
          </a:stretch>
        </p:blipFill>
        <p:spPr bwMode="auto">
          <a:xfrm>
            <a:off x="2916238" y="3141663"/>
            <a:ext cx="3138487" cy="3311525"/>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71550" y="765175"/>
            <a:ext cx="7024688" cy="1143000"/>
          </a:xfrm>
        </p:spPr>
        <p:txBody>
          <a:bodyPr/>
          <a:lstStyle/>
          <a:p>
            <a:r>
              <a:rPr lang="en-GB" b="1" smtClean="0">
                <a:latin typeface="Times New Roman" charset="0"/>
                <a:cs typeface="Times New Roman" charset="0"/>
              </a:rPr>
              <a:t>Cont..</a:t>
            </a:r>
          </a:p>
        </p:txBody>
      </p:sp>
      <p:sp>
        <p:nvSpPr>
          <p:cNvPr id="11267" name="Content Placeholder 2"/>
          <p:cNvSpPr>
            <a:spLocks noGrp="1"/>
          </p:cNvSpPr>
          <p:nvPr>
            <p:ph idx="1"/>
          </p:nvPr>
        </p:nvSpPr>
        <p:spPr/>
        <p:txBody>
          <a:bodyPr/>
          <a:lstStyle/>
          <a:p>
            <a:r>
              <a:rPr lang="en-GB" smtClean="0">
                <a:latin typeface="Times New Roman" charset="0"/>
                <a:cs typeface="Times New Roman" charset="0"/>
              </a:rPr>
              <a:t>According to Patrick Geddes</a:t>
            </a:r>
          </a:p>
          <a:p>
            <a:pPr>
              <a:buFont typeface="Wingdings 2" pitchFamily="18" charset="2"/>
              <a:buNone/>
            </a:pPr>
            <a:endParaRPr lang="en-GB" smtClean="0">
              <a:latin typeface="Times New Roman" charset="0"/>
              <a:cs typeface="Times New Roman" charset="0"/>
            </a:endParaRPr>
          </a:p>
        </p:txBody>
      </p:sp>
      <p:pic>
        <p:nvPicPr>
          <p:cNvPr id="11268" name="Picture 4"/>
          <p:cNvPicPr>
            <a:picLocks noChangeAspect="1" noChangeArrowheads="1"/>
          </p:cNvPicPr>
          <p:nvPr/>
        </p:nvPicPr>
        <p:blipFill>
          <a:blip r:embed="rId2" cstate="print"/>
          <a:srcRect l="41228" t="45891" r="41063" b="23595"/>
          <a:stretch>
            <a:fillRect/>
          </a:stretch>
        </p:blipFill>
        <p:spPr bwMode="auto">
          <a:xfrm>
            <a:off x="3203575" y="2997200"/>
            <a:ext cx="2736850" cy="3024188"/>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00113" y="765175"/>
            <a:ext cx="7024687" cy="1143000"/>
          </a:xfrm>
        </p:spPr>
        <p:txBody>
          <a:bodyPr/>
          <a:lstStyle/>
          <a:p>
            <a:r>
              <a:rPr lang="en-GB" b="1" smtClean="0">
                <a:latin typeface="Times New Roman" charset="0"/>
                <a:cs typeface="Times New Roman" charset="0"/>
              </a:rPr>
              <a:t>APPLICATIONS OF PLANNING SURVEYS</a:t>
            </a:r>
            <a:endParaRPr lang="en-GB" smtClean="0">
              <a:latin typeface="Times New Roman" charset="0"/>
              <a:cs typeface="Times New Roman" charset="0"/>
            </a:endParaRPr>
          </a:p>
        </p:txBody>
      </p:sp>
      <p:sp>
        <p:nvSpPr>
          <p:cNvPr id="12291" name="Content Placeholder 2"/>
          <p:cNvSpPr>
            <a:spLocks noGrp="1"/>
          </p:cNvSpPr>
          <p:nvPr>
            <p:ph idx="1"/>
          </p:nvPr>
        </p:nvSpPr>
        <p:spPr>
          <a:xfrm>
            <a:off x="684213" y="2133600"/>
            <a:ext cx="7848600" cy="3959225"/>
          </a:xfrm>
        </p:spPr>
        <p:txBody>
          <a:bodyPr/>
          <a:lstStyle/>
          <a:p>
            <a:pPr algn="just"/>
            <a:r>
              <a:rPr lang="en-GB" smtClean="0">
                <a:latin typeface="Times New Roman" charset="0"/>
                <a:cs typeface="Times New Roman" charset="0"/>
              </a:rPr>
              <a:t>There are multiple applications of surveys such as following</a:t>
            </a:r>
          </a:p>
          <a:p>
            <a:pPr lvl="1" algn="just">
              <a:buFont typeface="Wingdings" pitchFamily="2" charset="2"/>
              <a:buChar char="ü"/>
            </a:pPr>
            <a:r>
              <a:rPr lang="en-GB" sz="2400" smtClean="0">
                <a:latin typeface="Times New Roman" charset="0"/>
                <a:cs typeface="Times New Roman" charset="0"/>
              </a:rPr>
              <a:t>Survey can be an effective method to determine the needs of citizens </a:t>
            </a:r>
          </a:p>
          <a:p>
            <a:pPr lvl="1" algn="just">
              <a:buFont typeface="Wingdings" pitchFamily="2" charset="2"/>
              <a:buChar char="ü"/>
            </a:pPr>
            <a:r>
              <a:rPr lang="en-GB" sz="2400" smtClean="0">
                <a:latin typeface="Times New Roman" charset="0"/>
                <a:cs typeface="Times New Roman" charset="0"/>
              </a:rPr>
              <a:t>It determines preferences of citizen regarding physical facilities and social services in an urban or rural setting to prepare a plan for the development.</a:t>
            </a:r>
          </a:p>
          <a:p>
            <a:pPr lvl="1" algn="just">
              <a:buFont typeface="Wingdings" pitchFamily="2" charset="2"/>
              <a:buChar char="ü"/>
            </a:pPr>
            <a:r>
              <a:rPr lang="en-GB" sz="2400" smtClean="0">
                <a:latin typeface="Times New Roman" charset="0"/>
                <a:cs typeface="Times New Roman" charset="0"/>
              </a:rPr>
              <a:t>In addition to establishing priorities to initiate public services, planning surveys also provide data for empirical evaluation of existing services.</a:t>
            </a:r>
          </a:p>
          <a:p>
            <a:pPr algn="just"/>
            <a:endParaRPr lang="en-GB" smtClean="0">
              <a:latin typeface="Times New Roman" charset="0"/>
              <a:cs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2988" y="549275"/>
            <a:ext cx="7024687" cy="962025"/>
          </a:xfrm>
        </p:spPr>
        <p:txBody>
          <a:bodyPr/>
          <a:lstStyle/>
          <a:p>
            <a:r>
              <a:rPr lang="en-GB" b="1" smtClean="0">
                <a:latin typeface="Times New Roman" charset="0"/>
                <a:cs typeface="Times New Roman" charset="0"/>
              </a:rPr>
              <a:t>Cont..</a:t>
            </a:r>
          </a:p>
        </p:txBody>
      </p:sp>
      <p:sp>
        <p:nvSpPr>
          <p:cNvPr id="13315" name="Content Placeholder 2"/>
          <p:cNvSpPr>
            <a:spLocks noGrp="1"/>
          </p:cNvSpPr>
          <p:nvPr>
            <p:ph idx="1"/>
          </p:nvPr>
        </p:nvSpPr>
        <p:spPr>
          <a:xfrm>
            <a:off x="684213" y="1916113"/>
            <a:ext cx="7775575" cy="4105275"/>
          </a:xfrm>
        </p:spPr>
        <p:txBody>
          <a:bodyPr/>
          <a:lstStyle/>
          <a:p>
            <a:pPr marL="812800" lvl="2" algn="just">
              <a:spcBef>
                <a:spcPct val="0"/>
              </a:spcBef>
              <a:spcAft>
                <a:spcPts val="600"/>
              </a:spcAft>
              <a:buFont typeface="Wingdings" pitchFamily="2" charset="2"/>
              <a:buChar char="ü"/>
            </a:pPr>
            <a:r>
              <a:rPr lang="en-GB" sz="2400" smtClean="0">
                <a:latin typeface="Times New Roman" charset="0"/>
                <a:cs typeface="Times New Roman" charset="0"/>
              </a:rPr>
              <a:t>With the help of surveys, the behavioural information regarding the use of services can be related to demographic characteristics of users.</a:t>
            </a:r>
          </a:p>
          <a:p>
            <a:pPr marL="812800" lvl="2" algn="just">
              <a:spcBef>
                <a:spcPct val="0"/>
              </a:spcBef>
              <a:spcAft>
                <a:spcPts val="600"/>
              </a:spcAft>
              <a:buFont typeface="Wingdings" pitchFamily="2" charset="2"/>
              <a:buChar char="ü"/>
            </a:pPr>
            <a:r>
              <a:rPr lang="en-GB" sz="2400" smtClean="0">
                <a:latin typeface="Times New Roman" charset="0"/>
                <a:cs typeface="Times New Roman" charset="0"/>
              </a:rPr>
              <a:t>The satisfaction level regarding the quality of services being offered can be ascertained with the help of planning survey. </a:t>
            </a:r>
          </a:p>
          <a:p>
            <a:pPr marL="812800" lvl="2" algn="just">
              <a:spcBef>
                <a:spcPct val="0"/>
              </a:spcBef>
              <a:spcAft>
                <a:spcPts val="600"/>
              </a:spcAft>
              <a:buFont typeface="Wingdings" pitchFamily="2" charset="2"/>
              <a:buChar char="ü"/>
            </a:pPr>
            <a:r>
              <a:rPr lang="en-GB" sz="2400" smtClean="0">
                <a:latin typeface="Times New Roman" charset="0"/>
                <a:cs typeface="Times New Roman" charset="0"/>
              </a:rPr>
              <a:t>Planning surveys draw attention towards the interaction between various complicated activities of a town.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5030</TotalTime>
  <Words>574</Words>
  <Application>Microsoft Office PowerPoint</Application>
  <PresentationFormat>On-screen Show (4:3)</PresentationFormat>
  <Paragraphs>49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Times New Roman</vt:lpstr>
      <vt:lpstr>Arial</vt:lpstr>
      <vt:lpstr>Century Gothic</vt:lpstr>
      <vt:lpstr>Wingdings 2</vt:lpstr>
      <vt:lpstr>Calibri</vt:lpstr>
      <vt:lpstr>Wingdings</vt:lpstr>
      <vt:lpstr>Austin</vt:lpstr>
      <vt:lpstr>LECTURE# 01 INTRODUCTION TO PLANNING SURVEYS</vt:lpstr>
      <vt:lpstr>           PLANNING SURVEYS</vt:lpstr>
      <vt:lpstr>Cont..</vt:lpstr>
      <vt:lpstr>RELATIONSHIP BETWEEN PLANNING AND SURVEYS</vt:lpstr>
      <vt:lpstr>Cont..</vt:lpstr>
      <vt:lpstr>Cont..</vt:lpstr>
      <vt:lpstr>Cont..</vt:lpstr>
      <vt:lpstr>APPLICATIONS OF PLANNING SURVEYS</vt:lpstr>
      <vt:lpstr>Cont..</vt:lpstr>
      <vt:lpstr>Cont..</vt:lpstr>
      <vt:lpstr>STAGES OF SURVEY RESEARCH</vt:lpstr>
      <vt:lpstr>Cont..</vt:lpstr>
      <vt:lpstr>Procedure For Survey</vt:lpstr>
    </vt:vector>
  </TitlesOfParts>
  <Company>Anna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Land-Use Theories</dc:title>
  <dc:creator>Anna</dc:creator>
  <cp:lastModifiedBy>faryal</cp:lastModifiedBy>
  <cp:revision>44</cp:revision>
  <dcterms:created xsi:type="dcterms:W3CDTF">2009-03-10T22:06:01Z</dcterms:created>
  <dcterms:modified xsi:type="dcterms:W3CDTF">2020-04-25T19:58:16Z</dcterms:modified>
</cp:coreProperties>
</file>